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BBACE-5611-4C91-B651-533F2B5DDB2F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210B6-8FE6-4BD0-A953-669284137830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210B6-8FE6-4BD0-A953-669284137830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64851-1030-46CD-A37E-B71AA689904A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D6FAF-3B77-453D-B220-057D8586AC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O GRITO DE EDVARD MUN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51382" cy="6858001"/>
          </a:xfrm>
          <a:prstGeom prst="rect">
            <a:avLst/>
          </a:prstGeom>
          <a:noFill/>
        </p:spPr>
      </p:pic>
      <p:sp>
        <p:nvSpPr>
          <p:cNvPr id="8" name="CaixaDeTexto 7"/>
          <p:cNvSpPr txBox="1"/>
          <p:nvPr/>
        </p:nvSpPr>
        <p:spPr>
          <a:xfrm>
            <a:off x="1835696" y="4365010"/>
            <a:ext cx="57606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Mistério </a:t>
            </a:r>
          </a:p>
          <a:p>
            <a:r>
              <a:rPr lang="pt-PT" sz="3200" b="1" dirty="0">
                <a:solidFill>
                  <a:schemeClr val="bg1"/>
                </a:solidFill>
                <a:latin typeface="Ravie" pitchFamily="82" charset="0"/>
              </a:rPr>
              <a:t>	</a:t>
            </a:r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Terror </a:t>
            </a:r>
          </a:p>
          <a:p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		e </a:t>
            </a:r>
          </a:p>
          <a:p>
            <a:r>
              <a:rPr lang="pt-PT" sz="3200" b="1" dirty="0">
                <a:solidFill>
                  <a:schemeClr val="bg1"/>
                </a:solidFill>
                <a:latin typeface="Ravie" pitchFamily="82" charset="0"/>
              </a:rPr>
              <a:t>	</a:t>
            </a:r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Fantástico</a:t>
            </a:r>
          </a:p>
          <a:p>
            <a:r>
              <a:rPr lang="pt-PT" sz="2800" b="1" dirty="0">
                <a:solidFill>
                  <a:schemeClr val="bg1"/>
                </a:solidFill>
                <a:latin typeface="Ravie" pitchFamily="82" charset="0"/>
              </a:rPr>
              <a:t> </a:t>
            </a:r>
            <a:r>
              <a:rPr lang="pt-PT" sz="2800" b="1" dirty="0" smtClean="0">
                <a:solidFill>
                  <a:schemeClr val="bg1"/>
                </a:solidFill>
                <a:latin typeface="Ravie" pitchFamily="82" charset="0"/>
              </a:rPr>
              <a:t>               </a:t>
            </a:r>
            <a:r>
              <a:rPr lang="pt-PT" sz="2000" b="1" dirty="0" smtClean="0">
                <a:solidFill>
                  <a:schemeClr val="bg1"/>
                </a:solidFill>
                <a:latin typeface="Ravie" pitchFamily="82" charset="0"/>
              </a:rPr>
              <a:t>Na </a:t>
            </a:r>
            <a:r>
              <a:rPr lang="pt-PT" sz="2000" b="1" dirty="0">
                <a:solidFill>
                  <a:schemeClr val="bg1"/>
                </a:solidFill>
                <a:latin typeface="Ravie" pitchFamily="82" charset="0"/>
              </a:rPr>
              <a:t>A</a:t>
            </a:r>
            <a:r>
              <a:rPr lang="pt-PT" sz="2000" b="1" dirty="0" smtClean="0">
                <a:solidFill>
                  <a:schemeClr val="bg1"/>
                </a:solidFill>
                <a:latin typeface="Ravie" pitchFamily="82" charset="0"/>
              </a:rPr>
              <a:t>rte</a:t>
            </a:r>
            <a:endParaRPr lang="pt-PT" sz="2000" b="1" dirty="0">
              <a:solidFill>
                <a:schemeClr val="bg1"/>
              </a:solidFill>
              <a:latin typeface="Ravie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rostro con boca abierta y pelo despeinad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7216" y="0"/>
            <a:ext cx="7056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5903894"/>
            <a:ext cx="19797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b="1" i="1" dirty="0" smtClean="0">
                <a:solidFill>
                  <a:srgbClr val="2B2B2B"/>
                </a:solidFill>
                <a:ea typeface="Times New Roman" pitchFamily="18" charset="0"/>
                <a:cs typeface="Times New Roman" pitchFamily="18" charset="0"/>
              </a:rPr>
              <a:t>A cabeça</a:t>
            </a: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Times New Roman" pitchFamily="18" charset="0"/>
              </a:rPr>
              <a:t> de Medusa</a:t>
            </a:r>
            <a:endParaRPr kumimoji="0" lang="pt-PT" sz="1400" b="1" i="1" u="none" strike="noStrike" cap="none" normalizeH="0" baseline="0" dirty="0" smtClean="0">
              <a:ln>
                <a:noFill/>
              </a:ln>
              <a:solidFill>
                <a:srgbClr val="2B2B2B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1597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Caravaggio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(Itália)</a:t>
            </a:r>
            <a:endParaRPr lang="pt-PT" sz="1400" dirty="0">
              <a:solidFill>
                <a:srgbClr val="2B2B2B"/>
              </a:solidFill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1400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Galería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sz="1400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Uffizi</a:t>
            </a:r>
            <a:r>
              <a:rPr lang="pt-PT" sz="1400" dirty="0">
                <a:solidFill>
                  <a:srgbClr val="2B2B2B"/>
                </a:solidFill>
                <a:ea typeface="Times New Roman" pitchFamily="18" charset="0"/>
                <a:cs typeface="Arial" pitchFamily="34" charset="0"/>
              </a:rPr>
              <a:t>,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 Florença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laveras pintad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884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 rot="16200000">
            <a:off x="7816252" y="5530252"/>
            <a:ext cx="19168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Times New Roman" pitchFamily="18" charset="0"/>
              </a:rPr>
              <a:t>Pirâmide de caveiras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PT" sz="1400" dirty="0" smtClean="0">
                <a:solidFill>
                  <a:srgbClr val="2B2B2B"/>
                </a:solidFill>
                <a:ea typeface="Times New Roman" pitchFamily="18" charset="0"/>
                <a:cs typeface="Arial" pitchFamily="34" charset="0"/>
              </a:rPr>
              <a:t>1901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rgbClr val="2B2B2B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Paul Cézanne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(França)</a:t>
            </a:r>
            <a:endParaRPr kumimoji="0" lang="pt-PT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uadro de una mujer tumbada vestida de blanc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83884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 rot="16200000">
            <a:off x="-1196588" y="4769604"/>
            <a:ext cx="31318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pesadelo</a:t>
            </a:r>
            <a:endParaRPr kumimoji="0" lang="pt-PT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1781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Johann Heinrich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Füssli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, (Suíça)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 descr="Sonho de Hécu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85803" y="0"/>
            <a:ext cx="6958197" cy="6858000"/>
          </a:xfrm>
        </p:spPr>
      </p:pic>
      <p:sp>
        <p:nvSpPr>
          <p:cNvPr id="5" name="Rectângulo 4"/>
          <p:cNvSpPr/>
          <p:nvPr/>
        </p:nvSpPr>
        <p:spPr>
          <a:xfrm>
            <a:off x="0" y="5903893"/>
            <a:ext cx="195784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i="1" dirty="0" smtClean="0"/>
              <a:t>O Sonho </a:t>
            </a:r>
            <a:r>
              <a:rPr lang="pt-PT" sz="1400" b="1" i="1" dirty="0"/>
              <a:t>de Hécuba</a:t>
            </a:r>
            <a:r>
              <a:rPr lang="pt-PT" sz="1400" b="1" dirty="0"/>
              <a:t> </a:t>
            </a:r>
            <a:endParaRPr lang="pt-PT" sz="1400" b="1" dirty="0" smtClean="0"/>
          </a:p>
          <a:p>
            <a:r>
              <a:rPr lang="pt-PT" sz="1400" dirty="0" smtClean="0"/>
              <a:t>1538-1539</a:t>
            </a:r>
            <a:endParaRPr lang="pt-PT" sz="1400" dirty="0"/>
          </a:p>
          <a:p>
            <a:r>
              <a:rPr lang="pt-PT" sz="1400" b="1" dirty="0" err="1" smtClean="0"/>
              <a:t>Giulio</a:t>
            </a:r>
            <a:r>
              <a:rPr lang="pt-PT" sz="1400" b="1" dirty="0" smtClean="0"/>
              <a:t> Romano </a:t>
            </a:r>
            <a:r>
              <a:rPr lang="pt-PT" sz="1400" dirty="0" smtClean="0"/>
              <a:t>(Itália)</a:t>
            </a:r>
          </a:p>
          <a:p>
            <a:r>
              <a:rPr lang="pt-PT" sz="1400" dirty="0" err="1" smtClean="0"/>
              <a:t>Palazzo</a:t>
            </a:r>
            <a:r>
              <a:rPr lang="pt-PT" sz="1400" dirty="0" smtClean="0"/>
              <a:t> </a:t>
            </a:r>
            <a:r>
              <a:rPr lang="pt-PT" sz="1400" dirty="0" err="1" smtClean="0"/>
              <a:t>Ducale</a:t>
            </a:r>
            <a:r>
              <a:rPr lang="pt-PT" sz="1400" dirty="0" smtClean="0"/>
              <a:t> , Mântua</a:t>
            </a:r>
            <a:endParaRPr lang="pt-P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a cara gigant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1" y="0"/>
            <a:ext cx="78123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 rot="19723684">
            <a:off x="82828" y="5508405"/>
            <a:ext cx="149188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rosto da guerra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dirty="0" smtClean="0">
                <a:solidFill>
                  <a:srgbClr val="2B2B2B"/>
                </a:solidFill>
                <a:cs typeface="Calibri" pitchFamily="34" charset="0"/>
              </a:rPr>
              <a:t>1941</a:t>
            </a:r>
            <a:endParaRPr kumimoji="0" lang="pt-PT" sz="1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Salvador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Dalí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dirty="0" smtClean="0">
                <a:solidFill>
                  <a:srgbClr val="2B2B2B"/>
                </a:solidFill>
                <a:cs typeface="Calibri" pitchFamily="34" charset="0"/>
              </a:rPr>
              <a:t>(Espanha)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con tonos negro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7" y="0"/>
            <a:ext cx="69482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 rot="18913452">
            <a:off x="-198632" y="5208946"/>
            <a:ext cx="2592288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Esqueleto de criatura misteriosa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Hans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Ruedi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Giger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(Suíça)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ig Electric Chair - Andy Warhol - 19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050" y="0"/>
            <a:ext cx="8424949" cy="6857999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 rot="16200000">
            <a:off x="-1268815" y="4661303"/>
            <a:ext cx="3419874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Cadeira Elétrica Grande  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1967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Andy Warhol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(Estados</a:t>
            </a:r>
            <a:r>
              <a:rPr kumimoji="0" lang="pt-PT" sz="1400" b="0" i="0" u="none" strike="noStrike" cap="none" normalizeH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Unidos da América)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cuadro de un oj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3" y="0"/>
            <a:ext cx="60841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9512" y="5877272"/>
            <a:ext cx="2771800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Olho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Odilon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Redon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lang="pt-PT" sz="1400" dirty="0" smtClean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- 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1840-1916 (França)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90</Words>
  <Application>Microsoft Office PowerPoint</Application>
  <PresentationFormat>Apresentação no Ecrã (4:3)</PresentationFormat>
  <Paragraphs>30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Maria José Ferreira</dc:creator>
  <cp:lastModifiedBy>Maria José Ferreira</cp:lastModifiedBy>
  <cp:revision>18</cp:revision>
  <dcterms:created xsi:type="dcterms:W3CDTF">2026-10-21T17:15:17Z</dcterms:created>
  <dcterms:modified xsi:type="dcterms:W3CDTF">2026-10-21T20:42:35Z</dcterms:modified>
</cp:coreProperties>
</file>