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6858000" cy="9144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3228" y="-7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62DA3-44FF-4AE7-9D95-8D8118CB0230}" type="datetimeFigureOut">
              <a:rPr lang="pt-PT" smtClean="0"/>
              <a:pPr/>
              <a:t>21/10/2026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466DD-AB35-447E-91CD-648DC1CD2304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62DA3-44FF-4AE7-9D95-8D8118CB0230}" type="datetimeFigureOut">
              <a:rPr lang="pt-PT" smtClean="0"/>
              <a:pPr/>
              <a:t>21/10/2026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466DD-AB35-447E-91CD-648DC1CD2304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62DA3-44FF-4AE7-9D95-8D8118CB0230}" type="datetimeFigureOut">
              <a:rPr lang="pt-PT" smtClean="0"/>
              <a:pPr/>
              <a:t>21/10/2026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466DD-AB35-447E-91CD-648DC1CD2304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62DA3-44FF-4AE7-9D95-8D8118CB0230}" type="datetimeFigureOut">
              <a:rPr lang="pt-PT" smtClean="0"/>
              <a:pPr/>
              <a:t>21/10/2026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466DD-AB35-447E-91CD-648DC1CD2304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62DA3-44FF-4AE7-9D95-8D8118CB0230}" type="datetimeFigureOut">
              <a:rPr lang="pt-PT" smtClean="0"/>
              <a:pPr/>
              <a:t>21/10/2026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466DD-AB35-447E-91CD-648DC1CD2304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62DA3-44FF-4AE7-9D95-8D8118CB0230}" type="datetimeFigureOut">
              <a:rPr lang="pt-PT" smtClean="0"/>
              <a:pPr/>
              <a:t>21/10/2026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466DD-AB35-447E-91CD-648DC1CD2304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62DA3-44FF-4AE7-9D95-8D8118CB0230}" type="datetimeFigureOut">
              <a:rPr lang="pt-PT" smtClean="0"/>
              <a:pPr/>
              <a:t>21/10/2026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466DD-AB35-447E-91CD-648DC1CD2304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62DA3-44FF-4AE7-9D95-8D8118CB0230}" type="datetimeFigureOut">
              <a:rPr lang="pt-PT" smtClean="0"/>
              <a:pPr/>
              <a:t>21/10/2026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466DD-AB35-447E-91CD-648DC1CD2304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62DA3-44FF-4AE7-9D95-8D8118CB0230}" type="datetimeFigureOut">
              <a:rPr lang="pt-PT" smtClean="0"/>
              <a:pPr/>
              <a:t>21/10/2026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466DD-AB35-447E-91CD-648DC1CD2304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62DA3-44FF-4AE7-9D95-8D8118CB0230}" type="datetimeFigureOut">
              <a:rPr lang="pt-PT" smtClean="0"/>
              <a:pPr/>
              <a:t>21/10/2026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466DD-AB35-447E-91CD-648DC1CD2304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62DA3-44FF-4AE7-9D95-8D8118CB0230}" type="datetimeFigureOut">
              <a:rPr lang="pt-PT" smtClean="0"/>
              <a:pPr/>
              <a:t>21/10/2026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7466DD-AB35-447E-91CD-648DC1CD2304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062DA3-44FF-4AE7-9D95-8D8118CB0230}" type="datetimeFigureOut">
              <a:rPr lang="pt-PT" smtClean="0"/>
              <a:pPr/>
              <a:t>21/10/2026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7466DD-AB35-447E-91CD-648DC1CD2304}" type="slidenum">
              <a:rPr lang="pt-PT" smtClean="0"/>
              <a:pPr/>
              <a:t>‹nº›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O GRITO DE EDVARD MUNCH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-1146692" y="1139309"/>
            <a:ext cx="9151382" cy="6858001"/>
          </a:xfrm>
          <a:prstGeom prst="rect">
            <a:avLst/>
          </a:prstGeom>
          <a:noFill/>
        </p:spPr>
      </p:pic>
      <p:sp>
        <p:nvSpPr>
          <p:cNvPr id="6" name="CaixaDeTexto 5"/>
          <p:cNvSpPr txBox="1"/>
          <p:nvPr/>
        </p:nvSpPr>
        <p:spPr>
          <a:xfrm rot="16200000">
            <a:off x="2839291" y="3649541"/>
            <a:ext cx="5256584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200" b="1" dirty="0" smtClean="0">
                <a:solidFill>
                  <a:schemeClr val="bg1"/>
                </a:solidFill>
                <a:latin typeface="Ravie" pitchFamily="82" charset="0"/>
              </a:rPr>
              <a:t>O Mistério </a:t>
            </a:r>
          </a:p>
          <a:p>
            <a:r>
              <a:rPr lang="pt-PT" sz="3200" b="1" dirty="0">
                <a:solidFill>
                  <a:schemeClr val="bg1"/>
                </a:solidFill>
                <a:latin typeface="Ravie" pitchFamily="82" charset="0"/>
              </a:rPr>
              <a:t>	</a:t>
            </a:r>
            <a:r>
              <a:rPr lang="pt-PT" sz="3200" b="1" dirty="0" smtClean="0">
                <a:solidFill>
                  <a:schemeClr val="bg1"/>
                </a:solidFill>
                <a:latin typeface="Ravie" pitchFamily="82" charset="0"/>
              </a:rPr>
              <a:t>O Terror </a:t>
            </a:r>
          </a:p>
          <a:p>
            <a:r>
              <a:rPr lang="pt-PT" sz="3200" b="1" dirty="0" smtClean="0">
                <a:solidFill>
                  <a:schemeClr val="bg1"/>
                </a:solidFill>
                <a:latin typeface="Ravie" pitchFamily="82" charset="0"/>
              </a:rPr>
              <a:t>		e </a:t>
            </a:r>
          </a:p>
          <a:p>
            <a:r>
              <a:rPr lang="pt-PT" sz="3200" b="1" dirty="0">
                <a:solidFill>
                  <a:schemeClr val="bg1"/>
                </a:solidFill>
                <a:latin typeface="Ravie" pitchFamily="82" charset="0"/>
              </a:rPr>
              <a:t>	</a:t>
            </a:r>
            <a:r>
              <a:rPr lang="pt-PT" sz="3200" b="1" dirty="0" smtClean="0">
                <a:solidFill>
                  <a:schemeClr val="bg1"/>
                </a:solidFill>
                <a:latin typeface="Ravie" pitchFamily="82" charset="0"/>
              </a:rPr>
              <a:t>O Fantástico</a:t>
            </a:r>
          </a:p>
          <a:p>
            <a:r>
              <a:rPr lang="pt-PT" sz="2800" b="1" dirty="0">
                <a:solidFill>
                  <a:schemeClr val="bg1"/>
                </a:solidFill>
                <a:latin typeface="Ravie" pitchFamily="82" charset="0"/>
              </a:rPr>
              <a:t> </a:t>
            </a:r>
            <a:r>
              <a:rPr lang="pt-PT" sz="2800" b="1" dirty="0" smtClean="0">
                <a:solidFill>
                  <a:schemeClr val="bg1"/>
                </a:solidFill>
                <a:latin typeface="Ravie" pitchFamily="82" charset="0"/>
              </a:rPr>
              <a:t>               </a:t>
            </a:r>
            <a:r>
              <a:rPr lang="pt-PT" sz="2000" b="1" dirty="0" smtClean="0">
                <a:solidFill>
                  <a:schemeClr val="bg1"/>
                </a:solidFill>
                <a:latin typeface="Ravie" pitchFamily="82" charset="0"/>
              </a:rPr>
              <a:t>Na </a:t>
            </a:r>
            <a:r>
              <a:rPr lang="pt-PT" sz="2000" b="1" dirty="0">
                <a:solidFill>
                  <a:schemeClr val="bg1"/>
                </a:solidFill>
                <a:latin typeface="Ravie" pitchFamily="82" charset="0"/>
              </a:rPr>
              <a:t>A</a:t>
            </a:r>
            <a:r>
              <a:rPr lang="pt-PT" sz="2000" b="1" dirty="0" smtClean="0">
                <a:solidFill>
                  <a:schemeClr val="bg1"/>
                </a:solidFill>
                <a:latin typeface="Ravie" pitchFamily="82" charset="0"/>
              </a:rPr>
              <a:t>rte</a:t>
            </a:r>
            <a:endParaRPr lang="pt-PT" sz="2000" b="1" dirty="0">
              <a:solidFill>
                <a:schemeClr val="bg1"/>
              </a:solidFill>
              <a:latin typeface="Ravie" pitchFamily="82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cuadro de un hombre comiendo a un niño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60848" y="0"/>
            <a:ext cx="4797152" cy="914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5" name="Rectangle 1"/>
          <p:cNvSpPr>
            <a:spLocks noChangeArrowheads="1"/>
          </p:cNvSpPr>
          <p:nvPr/>
        </p:nvSpPr>
        <p:spPr bwMode="auto">
          <a:xfrm rot="18872874">
            <a:off x="-155924" y="7262647"/>
            <a:ext cx="2808312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sz="1400" b="1" i="1" u="none" strike="noStrike" cap="none" normalizeH="0" baseline="0" dirty="0" smtClean="0">
                <a:ln>
                  <a:noFill/>
                </a:ln>
                <a:solidFill>
                  <a:srgbClr val="2B2B2B"/>
                </a:solidFill>
                <a:effectLst/>
                <a:ea typeface="Times New Roman" pitchFamily="18" charset="0"/>
                <a:cs typeface="Times New Roman" pitchFamily="18" charset="0"/>
              </a:rPr>
              <a:t>Saturno devorando os seus filhos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pt-PT" sz="1400" b="0" i="0" u="none" strike="noStrike" cap="none" normalizeH="0" baseline="0" dirty="0" smtClean="0">
                <a:ln>
                  <a:noFill/>
                </a:ln>
                <a:solidFill>
                  <a:srgbClr val="2B2B2B"/>
                </a:solidFill>
                <a:effectLst/>
                <a:ea typeface="Times New Roman" pitchFamily="18" charset="0"/>
                <a:cs typeface="Arial" pitchFamily="34" charset="0"/>
              </a:rPr>
              <a:t>1819-1823</a:t>
            </a:r>
            <a:r>
              <a:rPr kumimoji="0" lang="pt-PT" sz="1400" b="1" i="0" u="none" strike="noStrike" cap="none" normalizeH="0" baseline="0" dirty="0" smtClean="0">
                <a:ln>
                  <a:noFill/>
                </a:ln>
                <a:solidFill>
                  <a:srgbClr val="2B2B2B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pt-PT" sz="1400" b="1" i="0" u="none" strike="noStrike" cap="none" normalizeH="0" baseline="0" dirty="0" smtClean="0">
                <a:ln>
                  <a:noFill/>
                </a:ln>
                <a:solidFill>
                  <a:srgbClr val="2B2B2B"/>
                </a:solidFill>
                <a:effectLst/>
                <a:ea typeface="Times New Roman" pitchFamily="18" charset="0"/>
                <a:cs typeface="Arial" pitchFamily="34" charset="0"/>
              </a:rPr>
              <a:t>Francisco de Goya </a:t>
            </a:r>
            <a:r>
              <a:rPr kumimoji="0" lang="pt-PT" sz="1400" i="0" u="none" strike="noStrike" cap="none" normalizeH="0" baseline="0" dirty="0" smtClean="0">
                <a:ln>
                  <a:noFill/>
                </a:ln>
                <a:solidFill>
                  <a:srgbClr val="2B2B2B"/>
                </a:solidFill>
                <a:effectLst/>
                <a:ea typeface="Times New Roman" pitchFamily="18" charset="0"/>
                <a:cs typeface="Arial" pitchFamily="34" charset="0"/>
              </a:rPr>
              <a:t>(Espanha) </a:t>
            </a:r>
            <a:r>
              <a:rPr kumimoji="0" lang="pt-PT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cuadro de un hombre borroso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858000" cy="8388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0" y="8247692"/>
            <a:ext cx="6858000" cy="738664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pt-PT" sz="1400" b="1" i="1" u="none" strike="noStrike" cap="none" normalizeH="0" baseline="0" dirty="0" smtClean="0">
                <a:ln>
                  <a:noFill/>
                </a:ln>
                <a:solidFill>
                  <a:srgbClr val="2B2B2B"/>
                </a:solidFill>
                <a:effectLst/>
                <a:ea typeface="Times New Roman" pitchFamily="18" charset="0"/>
                <a:cs typeface="Calibri" pitchFamily="34" charset="0"/>
              </a:rPr>
              <a:t>Estudo do retrato do Papa Inocêncio X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pt-PT" sz="1400" b="0" i="0" u="none" strike="noStrike" cap="none" normalizeH="0" baseline="0" dirty="0" smtClean="0">
                <a:ln>
                  <a:noFill/>
                </a:ln>
                <a:solidFill>
                  <a:srgbClr val="2B2B2B"/>
                </a:solidFill>
                <a:effectLst/>
                <a:ea typeface="Times New Roman" pitchFamily="18" charset="0"/>
                <a:cs typeface="Calibri" pitchFamily="34" charset="0"/>
              </a:rPr>
              <a:t>1954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pt-PT" sz="1400" b="1" i="0" u="none" strike="noStrike" cap="none" normalizeH="0" baseline="0" dirty="0" smtClean="0">
                <a:ln>
                  <a:noFill/>
                </a:ln>
                <a:solidFill>
                  <a:srgbClr val="2B2B2B"/>
                </a:solidFill>
                <a:effectLst/>
                <a:ea typeface="Times New Roman" pitchFamily="18" charset="0"/>
                <a:cs typeface="Calibri" pitchFamily="34" charset="0"/>
              </a:rPr>
              <a:t>Francis Bacon </a:t>
            </a:r>
            <a:r>
              <a:rPr kumimoji="0" lang="pt-PT" sz="1400" i="0" u="none" strike="noStrike" cap="none" normalizeH="0" baseline="0" dirty="0" smtClean="0">
                <a:ln>
                  <a:noFill/>
                </a:ln>
                <a:solidFill>
                  <a:srgbClr val="2B2B2B"/>
                </a:solidFill>
                <a:effectLst/>
                <a:ea typeface="Times New Roman" pitchFamily="18" charset="0"/>
                <a:cs typeface="Calibri" pitchFamily="34" charset="0"/>
              </a:rPr>
              <a:t>(Irlanda) </a:t>
            </a:r>
            <a:r>
              <a:rPr kumimoji="0" lang="pt-PT" sz="1400" b="1" i="0" u="none" strike="noStrike" cap="none" normalizeH="0" baseline="0" dirty="0" smtClean="0">
                <a:ln>
                  <a:noFill/>
                </a:ln>
                <a:solidFill>
                  <a:srgbClr val="2B2B2B"/>
                </a:solidFill>
                <a:effectLst/>
                <a:ea typeface="Times New Roman" pitchFamily="18" charset="0"/>
                <a:cs typeface="Calibri" pitchFamily="34" charset="0"/>
              </a:rPr>
              <a:t>- </a:t>
            </a:r>
            <a:r>
              <a:rPr kumimoji="0" lang="pt-PT" sz="1400" b="0" i="0" u="none" strike="noStrike" cap="none" normalizeH="0" baseline="0" dirty="0" smtClean="0">
                <a:ln>
                  <a:noFill/>
                </a:ln>
                <a:solidFill>
                  <a:srgbClr val="2B2B2B"/>
                </a:solidFill>
                <a:effectLst/>
                <a:ea typeface="Times New Roman" pitchFamily="18" charset="0"/>
                <a:cs typeface="Calibri" pitchFamily="34" charset="0"/>
              </a:rPr>
              <a:t>Obra inspirada em </a:t>
            </a:r>
            <a:r>
              <a:rPr kumimoji="0" lang="pt-PT" sz="1400" b="0" i="1" u="none" strike="noStrike" cap="none" normalizeH="0" baseline="0" dirty="0" smtClean="0">
                <a:ln>
                  <a:noFill/>
                </a:ln>
                <a:solidFill>
                  <a:srgbClr val="2B2B2B"/>
                </a:solidFill>
                <a:effectLst/>
                <a:ea typeface="Times New Roman" pitchFamily="18" charset="0"/>
                <a:cs typeface="Calibri" pitchFamily="34" charset="0"/>
              </a:rPr>
              <a:t>Retrato </a:t>
            </a:r>
            <a:r>
              <a:rPr kumimoji="0" lang="pt-PT" sz="1400" b="0" i="1" u="none" strike="noStrike" cap="none" normalizeH="0" baseline="0" dirty="0" smtClean="0">
                <a:ln>
                  <a:noFill/>
                </a:ln>
                <a:solidFill>
                  <a:srgbClr val="2B2B2B"/>
                </a:solidFill>
                <a:effectLst/>
                <a:ea typeface="Times New Roman" pitchFamily="18" charset="0"/>
                <a:cs typeface="Calibri" pitchFamily="34" charset="0"/>
              </a:rPr>
              <a:t>de Inocêncio X</a:t>
            </a:r>
            <a:r>
              <a:rPr kumimoji="0" lang="pt-PT" sz="1400" b="0" i="0" u="none" strike="noStrike" cap="none" normalizeH="0" baseline="0" dirty="0" smtClean="0">
                <a:ln>
                  <a:noFill/>
                </a:ln>
                <a:solidFill>
                  <a:srgbClr val="2B2B2B"/>
                </a:solidFill>
                <a:effectLst/>
                <a:ea typeface="Times New Roman" pitchFamily="18" charset="0"/>
                <a:cs typeface="Calibri" pitchFamily="34" charset="0"/>
              </a:rPr>
              <a:t> (1650) de </a:t>
            </a:r>
            <a:r>
              <a:rPr kumimoji="0" lang="pt-PT" sz="1400" b="0" i="0" u="none" strike="noStrike" cap="none" normalizeH="0" baseline="0" dirty="0" err="1" smtClean="0">
                <a:ln>
                  <a:noFill/>
                </a:ln>
                <a:solidFill>
                  <a:srgbClr val="2B2B2B"/>
                </a:solidFill>
                <a:effectLst/>
                <a:ea typeface="Times New Roman" pitchFamily="18" charset="0"/>
                <a:cs typeface="Calibri" pitchFamily="34" charset="0"/>
              </a:rPr>
              <a:t>Velázquez</a:t>
            </a:r>
            <a:endParaRPr kumimoji="0" lang="pt-PT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0" y="8244408"/>
            <a:ext cx="2170787" cy="738664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pt-PT" sz="1400" b="1" i="1" u="none" strike="noStrike" cap="none" normalizeH="0" baseline="0" dirty="0" smtClean="0">
                <a:ln>
                  <a:noFill/>
                </a:ln>
                <a:solidFill>
                  <a:srgbClr val="2B2B2B"/>
                </a:solidFill>
                <a:effectLst/>
                <a:ea typeface="Times New Roman" pitchFamily="18" charset="0"/>
                <a:cs typeface="Calibri" pitchFamily="34" charset="0"/>
              </a:rPr>
              <a:t>O Retrato de Inocêncio X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pt-PT" sz="1400" b="0" i="0" u="none" strike="noStrike" cap="none" normalizeH="0" baseline="0" dirty="0" smtClean="0">
                <a:ln>
                  <a:noFill/>
                </a:ln>
                <a:solidFill>
                  <a:srgbClr val="2B2B2B"/>
                </a:solidFill>
                <a:effectLst/>
                <a:ea typeface="Times New Roman" pitchFamily="18" charset="0"/>
                <a:cs typeface="Calibri" pitchFamily="34" charset="0"/>
              </a:rPr>
              <a:t>1650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pt-PT" sz="1400" b="1" dirty="0" smtClean="0">
                <a:solidFill>
                  <a:srgbClr val="2B2B2B"/>
                </a:solidFill>
                <a:ea typeface="Times New Roman" pitchFamily="18" charset="0"/>
                <a:cs typeface="Calibri" pitchFamily="34" charset="0"/>
              </a:rPr>
              <a:t>Diego </a:t>
            </a:r>
            <a:r>
              <a:rPr kumimoji="0" lang="pt-PT" sz="1400" b="1" i="0" u="none" strike="noStrike" cap="none" normalizeH="0" baseline="0" dirty="0" err="1" smtClean="0">
                <a:ln>
                  <a:noFill/>
                </a:ln>
                <a:solidFill>
                  <a:srgbClr val="2B2B2B"/>
                </a:solidFill>
                <a:effectLst/>
                <a:ea typeface="Times New Roman" pitchFamily="18" charset="0"/>
                <a:cs typeface="Calibri" pitchFamily="34" charset="0"/>
              </a:rPr>
              <a:t>Velázquez</a:t>
            </a:r>
            <a:r>
              <a:rPr kumimoji="0" lang="pt-PT" sz="1400" b="1" i="0" u="none" strike="noStrike" cap="none" normalizeH="0" baseline="0" dirty="0" smtClean="0">
                <a:ln>
                  <a:noFill/>
                </a:ln>
                <a:solidFill>
                  <a:srgbClr val="2B2B2B"/>
                </a:solidFill>
                <a:effectLst/>
                <a:ea typeface="Times New Roman" pitchFamily="18" charset="0"/>
                <a:cs typeface="Calibri" pitchFamily="34" charset="0"/>
              </a:rPr>
              <a:t> </a:t>
            </a:r>
            <a:r>
              <a:rPr kumimoji="0" lang="pt-PT" sz="1400" i="0" u="none" strike="noStrike" cap="none" normalizeH="0" baseline="0" dirty="0" smtClean="0">
                <a:ln>
                  <a:noFill/>
                </a:ln>
                <a:solidFill>
                  <a:srgbClr val="2B2B2B"/>
                </a:solidFill>
                <a:effectLst/>
                <a:ea typeface="Times New Roman" pitchFamily="18" charset="0"/>
                <a:cs typeface="Calibri" pitchFamily="34" charset="0"/>
              </a:rPr>
              <a:t>(Espanha</a:t>
            </a:r>
            <a:r>
              <a:rPr kumimoji="0" lang="pt-PT" sz="1400" b="1" i="0" u="none" strike="noStrike" cap="none" normalizeH="0" baseline="0" dirty="0" smtClean="0">
                <a:ln>
                  <a:noFill/>
                </a:ln>
                <a:solidFill>
                  <a:srgbClr val="2B2B2B"/>
                </a:solidFill>
                <a:effectLst/>
                <a:ea typeface="Times New Roman" pitchFamily="18" charset="0"/>
                <a:cs typeface="Calibri" pitchFamily="34" charset="0"/>
              </a:rPr>
              <a:t>)</a:t>
            </a:r>
            <a:endParaRPr kumimoji="0" lang="pt-PT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pic>
        <p:nvPicPr>
          <p:cNvPr id="15364" name="Picture 4" descr="Estudio del Retrato del Papa Inocencio X de Velázquez - Francis Bacon ..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2656" y="539552"/>
            <a:ext cx="6040933" cy="77048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dibujo en blanco y negro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858000" cy="8244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0" y="8247692"/>
            <a:ext cx="1820242" cy="738664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sz="1400" i="1" u="none" strike="noStrike" cap="none" normalizeH="0" baseline="0" dirty="0" smtClean="0">
                <a:ln>
                  <a:noFill/>
                </a:ln>
                <a:solidFill>
                  <a:srgbClr val="2B2B2B"/>
                </a:solidFill>
                <a:effectLst/>
                <a:ea typeface="Times New Roman" pitchFamily="18" charset="0"/>
                <a:cs typeface="Calibri" pitchFamily="34" charset="0"/>
              </a:rPr>
              <a:t>Angústia (</a:t>
            </a:r>
            <a:r>
              <a:rPr kumimoji="0" lang="pt-PT" sz="1400" i="1" u="none" strike="noStrike" cap="none" normalizeH="0" baseline="0" dirty="0" err="1" smtClean="0">
                <a:ln>
                  <a:noFill/>
                </a:ln>
                <a:solidFill>
                  <a:srgbClr val="2B2B2B"/>
                </a:solidFill>
                <a:effectLst/>
                <a:ea typeface="Times New Roman" pitchFamily="18" charset="0"/>
                <a:cs typeface="Calibri" pitchFamily="34" charset="0"/>
              </a:rPr>
              <a:t>Angst</a:t>
            </a:r>
            <a:r>
              <a:rPr kumimoji="0" lang="pt-PT" sz="1400" i="1" u="none" strike="noStrike" cap="none" normalizeH="0" baseline="0" dirty="0" smtClean="0">
                <a:ln>
                  <a:noFill/>
                </a:ln>
                <a:solidFill>
                  <a:srgbClr val="2B2B2B"/>
                </a:solidFill>
                <a:effectLst/>
                <a:ea typeface="Times New Roman" pitchFamily="18" charset="0"/>
                <a:cs typeface="Calibri" pitchFamily="34" charset="0"/>
              </a:rPr>
              <a:t>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PT" sz="1400" i="1" dirty="0" smtClean="0">
                <a:solidFill>
                  <a:srgbClr val="2B2B2B"/>
                </a:solidFill>
                <a:cs typeface="Calibri" pitchFamily="34" charset="0"/>
              </a:rPr>
              <a:t>1903</a:t>
            </a:r>
            <a:endParaRPr kumimoji="0" lang="pt-PT" sz="1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sz="1400" b="1" i="0" u="none" strike="noStrike" cap="none" normalizeH="0" baseline="0" dirty="0" err="1" smtClean="0">
                <a:ln>
                  <a:noFill/>
                </a:ln>
                <a:solidFill>
                  <a:srgbClr val="2B2B2B"/>
                </a:solidFill>
                <a:effectLst/>
                <a:ea typeface="Times New Roman" pitchFamily="18" charset="0"/>
                <a:cs typeface="Calibri" pitchFamily="34" charset="0"/>
              </a:rPr>
              <a:t>Alfred</a:t>
            </a:r>
            <a:r>
              <a:rPr kumimoji="0" lang="pt-PT" sz="1400" b="1" i="0" u="none" strike="noStrike" cap="none" normalizeH="0" baseline="0" dirty="0" smtClean="0">
                <a:ln>
                  <a:noFill/>
                </a:ln>
                <a:solidFill>
                  <a:srgbClr val="2B2B2B"/>
                </a:solidFill>
                <a:effectLst/>
                <a:ea typeface="Times New Roman" pitchFamily="18" charset="0"/>
                <a:cs typeface="Calibri" pitchFamily="34" charset="0"/>
              </a:rPr>
              <a:t> </a:t>
            </a:r>
            <a:r>
              <a:rPr kumimoji="0" lang="pt-PT" sz="1400" b="1" i="0" u="none" strike="noStrike" cap="none" normalizeH="0" baseline="0" dirty="0" err="1" smtClean="0">
                <a:ln>
                  <a:noFill/>
                </a:ln>
                <a:solidFill>
                  <a:srgbClr val="2B2B2B"/>
                </a:solidFill>
                <a:effectLst/>
                <a:ea typeface="Times New Roman" pitchFamily="18" charset="0"/>
                <a:cs typeface="Calibri" pitchFamily="34" charset="0"/>
              </a:rPr>
              <a:t>Kubin</a:t>
            </a:r>
            <a:r>
              <a:rPr lang="pt-PT" sz="1400" dirty="0">
                <a:solidFill>
                  <a:srgbClr val="2B2B2B"/>
                </a:solidFill>
                <a:ea typeface="Times New Roman" pitchFamily="18" charset="0"/>
                <a:cs typeface="Calibri" pitchFamily="34" charset="0"/>
              </a:rPr>
              <a:t> </a:t>
            </a:r>
            <a:r>
              <a:rPr lang="pt-PT" sz="1400" dirty="0" smtClean="0">
                <a:solidFill>
                  <a:srgbClr val="2B2B2B"/>
                </a:solidFill>
                <a:ea typeface="Times New Roman" pitchFamily="18" charset="0"/>
                <a:cs typeface="Calibri" pitchFamily="34" charset="0"/>
              </a:rPr>
              <a:t>(Áustria)</a:t>
            </a:r>
            <a:r>
              <a:rPr kumimoji="0" lang="pt-PT" sz="1400" b="0" i="0" u="none" strike="noStrike" cap="none" normalizeH="0" baseline="0" dirty="0" smtClean="0">
                <a:ln>
                  <a:noFill/>
                </a:ln>
                <a:solidFill>
                  <a:srgbClr val="2B2B2B"/>
                </a:solidFill>
                <a:effectLst/>
                <a:ea typeface="Times New Roman" pitchFamily="18" charset="0"/>
                <a:cs typeface="Calibri" pitchFamily="34" charset="0"/>
              </a:rPr>
              <a:t> </a:t>
            </a:r>
            <a:endParaRPr kumimoji="0" lang="pt-PT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cuadro de un cadver andando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858000" cy="914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ângulo 4"/>
          <p:cNvSpPr/>
          <p:nvPr/>
        </p:nvSpPr>
        <p:spPr>
          <a:xfrm>
            <a:off x="4941168" y="8172400"/>
            <a:ext cx="191683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PT" sz="1400" b="1" i="1" dirty="0"/>
              <a:t>A Peste</a:t>
            </a:r>
            <a:r>
              <a:rPr lang="pt-PT" sz="1400" dirty="0"/>
              <a:t> </a:t>
            </a:r>
            <a:endParaRPr lang="pt-PT" sz="1400" dirty="0" smtClean="0"/>
          </a:p>
          <a:p>
            <a:pPr algn="r"/>
            <a:r>
              <a:rPr lang="pt-PT" sz="1400" dirty="0" smtClean="0"/>
              <a:t>1898</a:t>
            </a:r>
            <a:endParaRPr lang="pt-PT" sz="1400" b="1" i="1" dirty="0"/>
          </a:p>
          <a:p>
            <a:pPr algn="r"/>
            <a:r>
              <a:rPr lang="pt-PT" sz="1400" b="1" dirty="0" smtClean="0"/>
              <a:t>Arnold </a:t>
            </a:r>
            <a:r>
              <a:rPr lang="pt-PT" sz="1400" b="1" dirty="0" err="1"/>
              <a:t>Bö</a:t>
            </a:r>
            <a:r>
              <a:rPr lang="pt-PT" sz="1400" b="1" dirty="0" err="1" smtClean="0"/>
              <a:t>cklin</a:t>
            </a:r>
            <a:r>
              <a:rPr lang="pt-PT" sz="1400" dirty="0"/>
              <a:t> </a:t>
            </a:r>
            <a:r>
              <a:rPr lang="pt-PT" sz="1400" dirty="0" smtClean="0"/>
              <a:t>(Suíça)</a:t>
            </a:r>
            <a:endParaRPr lang="pt-PT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188640" y="8172400"/>
            <a:ext cx="2083327" cy="738664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sz="1400" b="1" i="1" u="none" strike="noStrike" cap="none" normalizeH="0" baseline="0" dirty="0" smtClean="0">
                <a:ln>
                  <a:noFill/>
                </a:ln>
                <a:solidFill>
                  <a:srgbClr val="2B2B2B"/>
                </a:solidFill>
                <a:effectLst/>
                <a:ea typeface="Times New Roman" pitchFamily="18" charset="0"/>
                <a:cs typeface="Calibri" pitchFamily="34" charset="0"/>
              </a:rPr>
              <a:t>O grito (</a:t>
            </a:r>
            <a:r>
              <a:rPr kumimoji="0" lang="pt-PT" sz="1400" b="1" i="1" u="none" strike="noStrike" cap="none" normalizeH="0" baseline="0" dirty="0" err="1" smtClean="0">
                <a:ln>
                  <a:noFill/>
                </a:ln>
                <a:solidFill>
                  <a:srgbClr val="2B2B2B"/>
                </a:solidFill>
                <a:effectLst/>
                <a:ea typeface="Times New Roman" pitchFamily="18" charset="0"/>
                <a:cs typeface="Calibri" pitchFamily="34" charset="0"/>
              </a:rPr>
              <a:t>Skrik</a:t>
            </a:r>
            <a:r>
              <a:rPr kumimoji="0" lang="pt-PT" sz="1400" b="1" i="1" u="none" strike="noStrike" cap="none" normalizeH="0" baseline="0" dirty="0" smtClean="0">
                <a:ln>
                  <a:noFill/>
                </a:ln>
                <a:solidFill>
                  <a:srgbClr val="2B2B2B"/>
                </a:solidFill>
                <a:effectLst/>
                <a:ea typeface="Times New Roman" pitchFamily="18" charset="0"/>
                <a:cs typeface="Calibri" pitchFamily="34" charset="0"/>
              </a:rPr>
              <a:t>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PT" sz="1400" i="1" dirty="0" smtClean="0">
                <a:solidFill>
                  <a:srgbClr val="2B2B2B"/>
                </a:solidFill>
                <a:cs typeface="Calibri" pitchFamily="34" charset="0"/>
              </a:rPr>
              <a:t>1893</a:t>
            </a:r>
            <a:endParaRPr kumimoji="0" lang="pt-PT" sz="1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sz="1400" b="1" i="0" u="none" strike="noStrike" cap="none" normalizeH="0" baseline="0" dirty="0" smtClean="0">
                <a:ln>
                  <a:noFill/>
                </a:ln>
                <a:solidFill>
                  <a:srgbClr val="2B2B2B"/>
                </a:solidFill>
                <a:effectLst/>
                <a:ea typeface="Times New Roman" pitchFamily="18" charset="0"/>
                <a:cs typeface="Calibri" pitchFamily="34" charset="0"/>
              </a:rPr>
              <a:t>Edvard </a:t>
            </a:r>
            <a:r>
              <a:rPr kumimoji="0" lang="pt-PT" sz="1400" b="1" i="0" u="none" strike="noStrike" cap="none" normalizeH="0" baseline="0" dirty="0" err="1" smtClean="0">
                <a:ln>
                  <a:noFill/>
                </a:ln>
                <a:solidFill>
                  <a:srgbClr val="2B2B2B"/>
                </a:solidFill>
                <a:effectLst/>
                <a:ea typeface="Times New Roman" pitchFamily="18" charset="0"/>
                <a:cs typeface="Calibri" pitchFamily="34" charset="0"/>
              </a:rPr>
              <a:t>Munch</a:t>
            </a:r>
            <a:r>
              <a:rPr kumimoji="0" lang="pt-PT" sz="1400" b="1" i="0" u="none" strike="noStrike" cap="none" normalizeH="0" baseline="0" dirty="0" smtClean="0">
                <a:ln>
                  <a:noFill/>
                </a:ln>
                <a:solidFill>
                  <a:srgbClr val="2B2B2B"/>
                </a:solidFill>
                <a:effectLst/>
                <a:ea typeface="Times New Roman" pitchFamily="18" charset="0"/>
                <a:cs typeface="Calibri" pitchFamily="34" charset="0"/>
              </a:rPr>
              <a:t> </a:t>
            </a:r>
            <a:r>
              <a:rPr kumimoji="0" lang="pt-PT" sz="1400" i="0" u="none" strike="noStrike" cap="none" normalizeH="0" baseline="0" dirty="0" smtClean="0">
                <a:ln>
                  <a:noFill/>
                </a:ln>
                <a:solidFill>
                  <a:srgbClr val="2B2B2B"/>
                </a:solidFill>
                <a:effectLst/>
                <a:ea typeface="Times New Roman" pitchFamily="18" charset="0"/>
                <a:cs typeface="Calibri" pitchFamily="34" charset="0"/>
              </a:rPr>
              <a:t>(Noruega) </a:t>
            </a:r>
            <a:endParaRPr kumimoji="0" lang="pt-PT" sz="1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pic>
        <p:nvPicPr>
          <p:cNvPr id="5" name="Imagem 4" descr="cuadro de una persona gritando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858000" cy="817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cuadro de un fantasma con fondo verde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858000" cy="9144000"/>
          </a:xfrm>
          <a:prstGeom prst="rect">
            <a:avLst/>
          </a:prstGeom>
          <a:solidFill>
            <a:schemeClr val="accent3"/>
          </a:solidFill>
          <a:ln w="9525">
            <a:noFill/>
            <a:miter lim="800000"/>
            <a:headEnd/>
            <a:tailEnd/>
          </a:ln>
        </p:spPr>
      </p:pic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4651434" y="8244408"/>
            <a:ext cx="2206566" cy="73866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sz="1400" b="1" i="1" u="none" strike="noStrike" cap="none" normalizeH="0" baseline="0" dirty="0" smtClean="0">
                <a:ln>
                  <a:noFill/>
                </a:ln>
                <a:solidFill>
                  <a:srgbClr val="2B2B2B"/>
                </a:solidFill>
                <a:effectLst/>
                <a:ea typeface="Times New Roman" pitchFamily="18" charset="0"/>
                <a:cs typeface="Calibri" pitchFamily="34" charset="0"/>
              </a:rPr>
              <a:t>O fantasma </a:t>
            </a:r>
            <a:r>
              <a:rPr kumimoji="0" lang="pt-PT" sz="1400" b="1" i="1" u="none" strike="noStrike" cap="none" normalizeH="0" baseline="0" dirty="0" err="1" smtClean="0">
                <a:ln>
                  <a:noFill/>
                </a:ln>
                <a:solidFill>
                  <a:srgbClr val="2B2B2B"/>
                </a:solidFill>
                <a:effectLst/>
                <a:ea typeface="Times New Roman" pitchFamily="18" charset="0"/>
                <a:cs typeface="Calibri" pitchFamily="34" charset="0"/>
              </a:rPr>
              <a:t>Kohada</a:t>
            </a:r>
            <a:r>
              <a:rPr kumimoji="0" lang="pt-PT" sz="1400" b="1" i="1" u="none" strike="noStrike" cap="none" normalizeH="0" baseline="0" dirty="0" smtClean="0">
                <a:ln>
                  <a:noFill/>
                </a:ln>
                <a:solidFill>
                  <a:srgbClr val="2B2B2B"/>
                </a:solidFill>
                <a:effectLst/>
                <a:ea typeface="Times New Roman" pitchFamily="18" charset="0"/>
                <a:cs typeface="Calibri" pitchFamily="34" charset="0"/>
              </a:rPr>
              <a:t> </a:t>
            </a:r>
            <a:r>
              <a:rPr kumimoji="0" lang="pt-PT" sz="1400" b="1" i="1" u="none" strike="noStrike" cap="none" normalizeH="0" baseline="0" dirty="0" err="1" smtClean="0">
                <a:ln>
                  <a:noFill/>
                </a:ln>
                <a:solidFill>
                  <a:srgbClr val="2B2B2B"/>
                </a:solidFill>
                <a:effectLst/>
                <a:ea typeface="Times New Roman" pitchFamily="18" charset="0"/>
                <a:cs typeface="Calibri" pitchFamily="34" charset="0"/>
              </a:rPr>
              <a:t>Koheiji</a:t>
            </a:r>
            <a:endParaRPr kumimoji="0" lang="pt-PT" sz="1400" b="1" i="1" u="none" strike="noStrike" cap="none" normalizeH="0" baseline="0" dirty="0" smtClean="0">
              <a:ln>
                <a:noFill/>
              </a:ln>
              <a:solidFill>
                <a:srgbClr val="2B2B2B"/>
              </a:solidFill>
              <a:effectLst/>
              <a:ea typeface="Times New Roman" pitchFamily="18" charset="0"/>
              <a:cs typeface="Calibri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PT" sz="1400" dirty="0" smtClean="0">
                <a:solidFill>
                  <a:srgbClr val="2B2B2B"/>
                </a:solidFill>
                <a:cs typeface="Calibri" pitchFamily="34" charset="0"/>
              </a:rPr>
              <a:t>1831</a:t>
            </a:r>
            <a:endParaRPr kumimoji="0" lang="pt-PT" sz="140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sz="1400" b="1" i="0" u="none" strike="noStrike" cap="none" normalizeH="0" baseline="0" dirty="0" err="1" smtClean="0">
                <a:ln>
                  <a:noFill/>
                </a:ln>
                <a:solidFill>
                  <a:srgbClr val="2B2B2B"/>
                </a:solidFill>
                <a:effectLst/>
                <a:ea typeface="Times New Roman" pitchFamily="18" charset="0"/>
                <a:cs typeface="Calibri" pitchFamily="34" charset="0"/>
              </a:rPr>
              <a:t>Katsushika</a:t>
            </a:r>
            <a:r>
              <a:rPr kumimoji="0" lang="pt-PT" sz="1400" b="1" i="0" u="none" strike="noStrike" cap="none" normalizeH="0" baseline="0" dirty="0" smtClean="0">
                <a:ln>
                  <a:noFill/>
                </a:ln>
                <a:solidFill>
                  <a:srgbClr val="2B2B2B"/>
                </a:solidFill>
                <a:effectLst/>
                <a:ea typeface="Times New Roman" pitchFamily="18" charset="0"/>
                <a:cs typeface="Calibri" pitchFamily="34" charset="0"/>
              </a:rPr>
              <a:t> </a:t>
            </a:r>
            <a:r>
              <a:rPr kumimoji="0" lang="pt-PT" sz="1400" b="1" i="0" u="none" strike="noStrike" cap="none" normalizeH="0" baseline="0" dirty="0" err="1" smtClean="0">
                <a:ln>
                  <a:noFill/>
                </a:ln>
                <a:solidFill>
                  <a:srgbClr val="2B2B2B"/>
                </a:solidFill>
                <a:effectLst/>
                <a:ea typeface="Times New Roman" pitchFamily="18" charset="0"/>
                <a:cs typeface="Calibri" pitchFamily="34" charset="0"/>
              </a:rPr>
              <a:t>Hokusai</a:t>
            </a:r>
            <a:r>
              <a:rPr lang="pt-PT" sz="1400" dirty="0">
                <a:solidFill>
                  <a:srgbClr val="2B2B2B"/>
                </a:solidFill>
                <a:ea typeface="Times New Roman" pitchFamily="18" charset="0"/>
                <a:cs typeface="Calibri" pitchFamily="34" charset="0"/>
              </a:rPr>
              <a:t> </a:t>
            </a:r>
            <a:r>
              <a:rPr lang="pt-PT" sz="1400" dirty="0" smtClean="0">
                <a:solidFill>
                  <a:srgbClr val="2B2B2B"/>
                </a:solidFill>
                <a:ea typeface="Times New Roman" pitchFamily="18" charset="0"/>
                <a:cs typeface="Calibri" pitchFamily="34" charset="0"/>
              </a:rPr>
              <a:t>(Japão)</a:t>
            </a:r>
            <a:endParaRPr kumimoji="0" lang="pt-PT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pintura de una araña en fondo amarillo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858000" cy="8388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0" y="8391708"/>
            <a:ext cx="1832809" cy="738664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pt-PT" sz="1400" b="1" i="1" u="none" strike="noStrike" cap="none" normalizeH="0" baseline="0" dirty="0" smtClean="0">
                <a:ln>
                  <a:noFill/>
                </a:ln>
                <a:solidFill>
                  <a:srgbClr val="2B2B2B"/>
                </a:solidFill>
                <a:effectLst/>
                <a:ea typeface="Times New Roman" pitchFamily="18" charset="0"/>
                <a:cs typeface="Calibri" pitchFamily="34" charset="0"/>
              </a:rPr>
              <a:t>Aranha sorridente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pt-PT" sz="1400" b="0" i="0" u="none" strike="noStrike" cap="none" normalizeH="0" baseline="0" dirty="0" smtClean="0">
                <a:ln>
                  <a:noFill/>
                </a:ln>
                <a:solidFill>
                  <a:srgbClr val="2B2B2B"/>
                </a:solidFill>
                <a:effectLst/>
                <a:ea typeface="Times New Roman" pitchFamily="18" charset="0"/>
                <a:cs typeface="Calibri" pitchFamily="34" charset="0"/>
              </a:rPr>
              <a:t>1881</a:t>
            </a:r>
            <a:endParaRPr kumimoji="0" lang="pt-PT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sz="1400" b="1" i="0" u="none" strike="noStrike" cap="none" normalizeH="0" baseline="0" dirty="0" err="1" smtClean="0">
                <a:ln>
                  <a:noFill/>
                </a:ln>
                <a:solidFill>
                  <a:srgbClr val="2B2B2B"/>
                </a:solidFill>
                <a:effectLst/>
                <a:ea typeface="Times New Roman" pitchFamily="18" charset="0"/>
                <a:cs typeface="Calibri" pitchFamily="34" charset="0"/>
              </a:rPr>
              <a:t>Odilon</a:t>
            </a:r>
            <a:r>
              <a:rPr kumimoji="0" lang="pt-PT" sz="1400" b="1" i="0" u="none" strike="noStrike" cap="none" normalizeH="0" baseline="0" dirty="0" smtClean="0">
                <a:ln>
                  <a:noFill/>
                </a:ln>
                <a:solidFill>
                  <a:srgbClr val="2B2B2B"/>
                </a:solidFill>
                <a:effectLst/>
                <a:ea typeface="Times New Roman" pitchFamily="18" charset="0"/>
                <a:cs typeface="Calibri" pitchFamily="34" charset="0"/>
              </a:rPr>
              <a:t> </a:t>
            </a:r>
            <a:r>
              <a:rPr kumimoji="0" lang="pt-PT" sz="1400" b="1" i="0" u="none" strike="noStrike" cap="none" normalizeH="0" baseline="0" dirty="0" err="1" smtClean="0">
                <a:ln>
                  <a:noFill/>
                </a:ln>
                <a:solidFill>
                  <a:srgbClr val="2B2B2B"/>
                </a:solidFill>
                <a:effectLst/>
                <a:ea typeface="Times New Roman" pitchFamily="18" charset="0"/>
                <a:cs typeface="Calibri" pitchFamily="34" charset="0"/>
              </a:rPr>
              <a:t>Redon</a:t>
            </a:r>
            <a:r>
              <a:rPr kumimoji="0" lang="pt-PT" sz="1400" b="0" i="0" u="none" strike="noStrike" cap="none" normalizeH="0" baseline="0" dirty="0" smtClean="0">
                <a:ln>
                  <a:noFill/>
                </a:ln>
                <a:solidFill>
                  <a:srgbClr val="2B2B2B"/>
                </a:solidFill>
                <a:effectLst/>
                <a:ea typeface="Times New Roman" pitchFamily="18" charset="0"/>
                <a:cs typeface="Calibri" pitchFamily="34" charset="0"/>
              </a:rPr>
              <a:t> (França)</a:t>
            </a:r>
            <a:endParaRPr kumimoji="0" lang="pt-PT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cuadro de un diablo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858000" cy="914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260648" y="8100392"/>
            <a:ext cx="2111155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sz="1400" b="1" i="1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  <a:cs typeface="Calibri" pitchFamily="34" charset="0"/>
              </a:rPr>
              <a:t>O fantasma de uma pulga</a:t>
            </a:r>
            <a:endParaRPr kumimoji="0" lang="pt-PT" sz="1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sz="1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  <a:cs typeface="Calibri" pitchFamily="34" charset="0"/>
              </a:rPr>
              <a:t>1819-1920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sz="14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  <a:cs typeface="Calibri" pitchFamily="34" charset="0"/>
              </a:rPr>
              <a:t>William Blake</a:t>
            </a:r>
            <a:r>
              <a:rPr kumimoji="0" lang="pt-PT" sz="14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Times New Roman" pitchFamily="18" charset="0"/>
                <a:cs typeface="Calibri" pitchFamily="34" charset="0"/>
              </a:rPr>
              <a:t> (Inglaterra)</a:t>
            </a:r>
            <a:endParaRPr kumimoji="0" lang="pt-PT" sz="14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8280702"/>
            <a:ext cx="1665777" cy="738664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sz="1400" b="1" i="1" u="none" strike="noStrike" cap="none" normalizeH="0" baseline="0" dirty="0" smtClean="0">
                <a:ln>
                  <a:noFill/>
                </a:ln>
                <a:solidFill>
                  <a:srgbClr val="2B2B2B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Caveira com cigarro</a:t>
            </a:r>
            <a:endParaRPr kumimoji="0" lang="pt-PT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sz="1400" b="0" i="0" u="none" strike="noStrike" cap="none" normalizeH="0" baseline="0" dirty="0" smtClean="0">
                <a:ln>
                  <a:noFill/>
                </a:ln>
                <a:solidFill>
                  <a:srgbClr val="2B2B2B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1886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PT" sz="1400" b="0" i="0" u="none" strike="noStrike" cap="none" normalizeH="0" baseline="0" dirty="0" smtClean="0">
                <a:ln>
                  <a:noFill/>
                </a:ln>
                <a:solidFill>
                  <a:srgbClr val="2B2B2B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 </a:t>
            </a:r>
            <a:r>
              <a:rPr kumimoji="0" lang="pt-PT" sz="1400" b="1" i="0" u="none" strike="noStrike" cap="none" normalizeH="0" baseline="0" dirty="0" smtClean="0">
                <a:ln>
                  <a:noFill/>
                </a:ln>
                <a:solidFill>
                  <a:srgbClr val="2B2B2B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Vincent Van Gogh</a:t>
            </a:r>
            <a:r>
              <a:rPr kumimoji="0" lang="pt-PT" sz="1400" b="0" i="0" u="none" strike="noStrike" cap="none" normalizeH="0" baseline="0" dirty="0" smtClean="0">
                <a:ln>
                  <a:noFill/>
                </a:ln>
                <a:solidFill>
                  <a:srgbClr val="2B2B2B"/>
                </a:solidFill>
                <a:effectLst/>
                <a:latin typeface="Calibri" pitchFamily="34" charset="0"/>
                <a:ea typeface="Times New Roman" pitchFamily="18" charset="0"/>
                <a:cs typeface="Calibri" pitchFamily="34" charset="0"/>
              </a:rPr>
              <a:t> </a:t>
            </a:r>
            <a:endParaRPr kumimoji="0" lang="pt-PT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Imagem 4" descr="cuadro de una calavera con un cigarrillo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858000" cy="8244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</TotalTime>
  <Words>119</Words>
  <Application>Microsoft Office PowerPoint</Application>
  <PresentationFormat>Apresentação no Ecrã (4:3)</PresentationFormat>
  <Paragraphs>35</Paragraphs>
  <Slides>11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11</vt:i4>
      </vt:variant>
    </vt:vector>
  </HeadingPairs>
  <TitlesOfParts>
    <vt:vector size="12" baseType="lpstr">
      <vt:lpstr>Tema do Office</vt:lpstr>
      <vt:lpstr>Diapositivo 1</vt:lpstr>
      <vt:lpstr>Diapositivo 2</vt:lpstr>
      <vt:lpstr>Diapositivo 3</vt:lpstr>
      <vt:lpstr>Diapositivo 4</vt:lpstr>
      <vt:lpstr>Diapositivo 5</vt:lpstr>
      <vt:lpstr>Diapositivo 6</vt:lpstr>
      <vt:lpstr>Diapositivo 7</vt:lpstr>
      <vt:lpstr>Diapositivo 8</vt:lpstr>
      <vt:lpstr>Diapositivo 9</vt:lpstr>
      <vt:lpstr>Diapositivo 10</vt:lpstr>
      <vt:lpstr>Diapositivo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Diapositivo 1</dc:title>
  <dc:creator>Maria José Ferreira</dc:creator>
  <cp:lastModifiedBy>Maria José Ferreira</cp:lastModifiedBy>
  <cp:revision>17</cp:revision>
  <dcterms:created xsi:type="dcterms:W3CDTF">2026-10-21T17:25:03Z</dcterms:created>
  <dcterms:modified xsi:type="dcterms:W3CDTF">2026-10-21T20:43:58Z</dcterms:modified>
</cp:coreProperties>
</file>